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1" r:id="rId3"/>
    <p:sldId id="260" r:id="rId4"/>
    <p:sldId id="263" r:id="rId5"/>
    <p:sldId id="265" r:id="rId6"/>
    <p:sldId id="266" r:id="rId7"/>
    <p:sldId id="267" r:id="rId8"/>
    <p:sldId id="268" r:id="rId9"/>
    <p:sldId id="269" r:id="rId10"/>
    <p:sldId id="264" r:id="rId11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72F6"/>
    <a:srgbClr val="02C5C6"/>
    <a:srgbClr val="6076F6"/>
    <a:srgbClr val="BB6DF5"/>
    <a:srgbClr val="E4E9FF"/>
    <a:srgbClr val="03C1C9"/>
    <a:srgbClr val="4782F1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5172" autoAdjust="0"/>
  </p:normalViewPr>
  <p:slideViewPr>
    <p:cSldViewPr snapToGrid="0" snapToObjects="1">
      <p:cViewPr>
        <p:scale>
          <a:sx n="75" d="100"/>
          <a:sy n="75" d="100"/>
        </p:scale>
        <p:origin x="10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F0188-EEBF-46CA-A131-CA38B997641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037F0-3046-4C8A-9751-73DD27D3D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30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037F0-3046-4C8A-9751-73DD27D3DE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63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037F0-3046-4C8A-9751-73DD27D3DEF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463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Слайд 1: Исследование точности данных</a:t>
            </a:r>
          </a:p>
          <a:p>
            <a:r>
              <a:rPr lang="ru-RU" dirty="0"/>
              <a:t>Для анализа точности классификации зданий было проведено исследование: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Отобрана </a:t>
            </a:r>
            <a:r>
              <a:rPr lang="ru-RU" b="1" dirty="0"/>
              <a:t>выборка из 10 000 адресов</a:t>
            </a:r>
            <a:r>
              <a:rPr lang="ru-RU" dirty="0"/>
              <a:t>, которые нормализованы с помощью </a:t>
            </a:r>
            <a:r>
              <a:rPr lang="ru-RU" b="1" dirty="0"/>
              <a:t>SGD-</a:t>
            </a:r>
            <a:r>
              <a:rPr lang="ru-RU" b="1" dirty="0" err="1"/>
              <a:t>stream</a:t>
            </a:r>
            <a:r>
              <a:rPr lang="ru-RU" b="1" dirty="0"/>
              <a:t>-</a:t>
            </a:r>
            <a:r>
              <a:rPr lang="ru-RU" b="1" dirty="0" err="1"/>
              <a:t>client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Во внутренней сети к нормализованным адресам подтянулись </a:t>
            </a:r>
            <a:r>
              <a:rPr lang="ru-RU" b="1" dirty="0"/>
              <a:t>типы зданий</a:t>
            </a:r>
            <a:r>
              <a:rPr lang="ru-RU" dirty="0"/>
              <a:t> из </a:t>
            </a:r>
            <a:r>
              <a:rPr lang="ru-RU" b="1" dirty="0"/>
              <a:t>витрин ФИАС</a:t>
            </a:r>
            <a:r>
              <a:rPr lang="ru-RU" dirty="0"/>
              <a:t> и </a:t>
            </a:r>
            <a:r>
              <a:rPr lang="ru-RU" b="1" dirty="0"/>
              <a:t>витрины 2ГИС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Параллельно осуществлён </a:t>
            </a:r>
            <a:r>
              <a:rPr lang="ru-RU" dirty="0" err="1"/>
              <a:t>парсинг</a:t>
            </a:r>
            <a:r>
              <a:rPr lang="ru-RU" dirty="0"/>
              <a:t> данных из внешних источников: </a:t>
            </a:r>
            <a:r>
              <a:rPr lang="ru-RU" b="1" dirty="0"/>
              <a:t>карты 2ГИС</a:t>
            </a:r>
            <a:r>
              <a:rPr lang="ru-RU" dirty="0"/>
              <a:t> и </a:t>
            </a:r>
            <a:r>
              <a:rPr lang="ru-RU" b="1" dirty="0" err="1"/>
              <a:t>OpenStreetMap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 результате анализа выявлено значительное количество </a:t>
            </a:r>
            <a:r>
              <a:rPr lang="ru-RU" b="1" dirty="0"/>
              <a:t>отклонений и ошибок</a:t>
            </a:r>
            <a:r>
              <a:rPr lang="ru-RU" dirty="0"/>
              <a:t> при классификации зданий во внешних источниках.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037F0-3046-4C8A-9751-73DD27D3DEF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41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Слайд 2: Рекомендация по выбору данных</a:t>
            </a:r>
          </a:p>
          <a:p>
            <a:r>
              <a:rPr lang="ru-RU" dirty="0"/>
              <a:t>На основании результатов исследования мы </a:t>
            </a:r>
            <a:r>
              <a:rPr lang="ru-RU" b="1" dirty="0"/>
              <a:t>рекомендуем использовать внутренние витрины данных (ФИАС, 2ГИС)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Внутренние витрины предоставляют </a:t>
            </a:r>
            <a:r>
              <a:rPr lang="ru-RU" b="1" dirty="0"/>
              <a:t>актуальную и проверенную информацию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Они обладают </a:t>
            </a:r>
            <a:r>
              <a:rPr lang="ru-RU" b="1" dirty="0"/>
              <a:t>высокой точностью</a:t>
            </a:r>
            <a:r>
              <a:rPr lang="ru-RU" dirty="0"/>
              <a:t> и минимальным количеством отклонений.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 качеству и оперативности данные внутренних источников </a:t>
            </a:r>
            <a:r>
              <a:rPr lang="ru-RU" b="1" dirty="0"/>
              <a:t>не уступают внешним</a:t>
            </a:r>
            <a:r>
              <a:rPr lang="ru-RU" dirty="0"/>
              <a:t> и более надёжны для анализа.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037F0-3046-4C8A-9751-73DD27D3DEF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224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Слайд 3: Инструмент проверки и классификации адресов</a:t>
            </a:r>
          </a:p>
          <a:p>
            <a:r>
              <a:rPr lang="ru-RU" dirty="0"/>
              <a:t>Алгоритм работы инструмента проверки и классификации адресов:</a:t>
            </a:r>
          </a:p>
          <a:p>
            <a:pPr>
              <a:buFont typeface="+mj-lt"/>
              <a:buAutoNum type="arabicPeriod"/>
            </a:pPr>
            <a:r>
              <a:rPr lang="ru-RU" dirty="0"/>
              <a:t>Пользователь </a:t>
            </a:r>
            <a:r>
              <a:rPr lang="ru-RU" b="1" dirty="0"/>
              <a:t>создаёт Excel-таблицу</a:t>
            </a:r>
            <a:r>
              <a:rPr lang="ru-RU" dirty="0"/>
              <a:t> с адресами.</a:t>
            </a:r>
          </a:p>
          <a:p>
            <a:pPr>
              <a:buFont typeface="+mj-lt"/>
              <a:buAutoNum type="arabicPeriod"/>
            </a:pPr>
            <a:r>
              <a:rPr lang="ru-RU" dirty="0"/>
              <a:t>Адреса </a:t>
            </a:r>
            <a:r>
              <a:rPr lang="ru-RU" b="1" dirty="0"/>
              <a:t>нормализуются</a:t>
            </a:r>
            <a:r>
              <a:rPr lang="ru-RU" dirty="0"/>
              <a:t> с помощью </a:t>
            </a:r>
            <a:r>
              <a:rPr lang="ru-RU" b="1" dirty="0"/>
              <a:t>SGD-</a:t>
            </a:r>
            <a:r>
              <a:rPr lang="ru-RU" b="1" dirty="0" err="1"/>
              <a:t>stream</a:t>
            </a:r>
            <a:r>
              <a:rPr lang="ru-RU" b="1" dirty="0"/>
              <a:t>-</a:t>
            </a:r>
            <a:r>
              <a:rPr lang="ru-RU" b="1" dirty="0" err="1"/>
              <a:t>client</a:t>
            </a:r>
            <a:r>
              <a:rPr lang="ru-RU" dirty="0"/>
              <a:t>.</a:t>
            </a:r>
          </a:p>
          <a:p>
            <a:pPr>
              <a:buFont typeface="+mj-lt"/>
              <a:buAutoNum type="arabicPeriod"/>
            </a:pPr>
            <a:r>
              <a:rPr lang="ru-RU" dirty="0"/>
              <a:t>Нормализованные адреса записываются в виде таблицы в </a:t>
            </a:r>
            <a:r>
              <a:rPr lang="ru-RU" b="1" dirty="0"/>
              <a:t>КАП</a:t>
            </a:r>
            <a:r>
              <a:rPr lang="ru-RU" dirty="0"/>
              <a:t> (Корпоративная аналитическая платформа).</a:t>
            </a:r>
          </a:p>
          <a:p>
            <a:pPr>
              <a:buFont typeface="+mj-lt"/>
              <a:buAutoNum type="arabicPeriod"/>
            </a:pPr>
            <a:r>
              <a:rPr lang="ru-RU" dirty="0"/>
              <a:t>В КАП адреса </a:t>
            </a:r>
            <a:r>
              <a:rPr lang="ru-RU" b="1" dirty="0"/>
              <a:t>обогащаются данными</a:t>
            </a:r>
            <a:r>
              <a:rPr lang="ru-RU" dirty="0"/>
              <a:t> из </a:t>
            </a:r>
            <a:r>
              <a:rPr lang="ru-RU" b="1" dirty="0"/>
              <a:t>ФИАС</a:t>
            </a:r>
            <a:r>
              <a:rPr lang="ru-RU" dirty="0"/>
              <a:t> и </a:t>
            </a:r>
            <a:r>
              <a:rPr lang="ru-RU" b="1" dirty="0"/>
              <a:t>2ГИС</a:t>
            </a:r>
            <a:r>
              <a:rPr lang="ru-RU" dirty="0"/>
              <a:t>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Объединённый файл</a:t>
            </a:r>
            <a:r>
              <a:rPr lang="ru-RU" dirty="0"/>
              <a:t> с классификацией зданий передаётся пользователю для дальнейшего анализа.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037F0-3046-4C8A-9751-73DD27D3DEF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39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9DB7-40C9-354B-BDCA-AA583CDE6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A591-0355-5D4C-B237-77262594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0F82-1509-D046-9658-4001AA12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1794-AAE8-4B4F-A901-9EDF55E83BD4}" type="datetime1">
              <a:rPr lang="LID4096" smtClean="0"/>
              <a:t>12/08/2024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3201F-C9CD-EB40-948F-E69F0501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AE008-0A47-454D-8CA1-F5AA82C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A7034D-D150-8041-BB31-9ACF677B71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/>
          <p:cNvSpPr/>
          <p:nvPr userDrawn="1"/>
        </p:nvSpPr>
        <p:spPr>
          <a:xfrm>
            <a:off x="4410075" y="800100"/>
            <a:ext cx="7248525" cy="5556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977" name="Google Shape;3508;p78"/>
          <p:cNvGrpSpPr/>
          <p:nvPr userDrawn="1"/>
        </p:nvGrpSpPr>
        <p:grpSpPr>
          <a:xfrm>
            <a:off x="7444392" y="3078988"/>
            <a:ext cx="3804917" cy="2137404"/>
            <a:chOff x="229225" y="549050"/>
            <a:chExt cx="7161750" cy="4615275"/>
          </a:xfrm>
        </p:grpSpPr>
        <p:sp>
          <p:nvSpPr>
            <p:cNvPr id="3978" name="Google Shape;3509;p78"/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510;p78"/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511;p78"/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512;p78"/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513;p78"/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514;p78"/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515;p78"/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516;p78"/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517;p78"/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518;p78"/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519;p78"/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520;p78"/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521;p78"/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522;p78"/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523;p78"/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524;p78"/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525;p78"/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526;p78"/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527;p78"/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528;p78"/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529;p78"/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530;p78"/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3531;p78"/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3532;p78"/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3533;p78"/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3534;p78"/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3535;p78"/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3536;p78"/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3537;p78"/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3538;p78"/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3539;p78"/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3540;p78"/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3541;p78"/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3542;p78"/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3543;p78"/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3544;p78"/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3545;p78"/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3546;p78"/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3547;p78"/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3548;p78"/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3549;p78"/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3550;p78"/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3551;p78"/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3552;p78"/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3553;p78"/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3554;p78"/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3555;p78"/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3556;p78"/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3557;p78"/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3558;p78"/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3559;p78"/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3560;p78"/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3561;p78"/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3562;p78"/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3563;p78"/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3564;p78"/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3565;p78"/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3566;p78"/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3567;p78"/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3568;p78"/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3569;p78"/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3570;p78"/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3571;p78"/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3572;p78"/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3573;p78"/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3574;p78"/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3575;p78"/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3576;p78"/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3577;p78"/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3578;p78"/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3579;p78"/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3580;p78"/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3581;p78"/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3582;p78"/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3583;p78"/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3584;p78"/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3585;p78"/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3586;p78"/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3587;p78"/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3588;p78"/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3589;p78"/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3590;p78"/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3591;p78"/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3592;p78"/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3593;p78"/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3594;p78"/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3595;p78"/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3596;p78"/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3597;p78"/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3598;p78"/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3599;p78"/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3600;p78"/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3601;p78"/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3602;p78"/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3603;p78"/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3604;p78"/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3605;p78"/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3606;p78"/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3607;p78"/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3608;p78"/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3609;p78"/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3610;p78"/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3611;p78"/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3612;p78"/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3613;p78"/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3614;p78"/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3615;p78"/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3616;p78"/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3617;p78"/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3618;p78"/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3619;p78"/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3620;p78"/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3621;p78"/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3622;p78"/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3623;p78"/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3624;p78"/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3625;p78"/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5" name="Google Shape;3497;p78"/>
          <p:cNvSpPr/>
          <p:nvPr userDrawn="1"/>
        </p:nvSpPr>
        <p:spPr>
          <a:xfrm flipH="1">
            <a:off x="9324831" y="3612404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897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3497;p78"/>
          <p:cNvSpPr/>
          <p:nvPr userDrawn="1"/>
        </p:nvSpPr>
        <p:spPr>
          <a:xfrm flipH="1">
            <a:off x="9429533" y="3793261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897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3497;p78"/>
          <p:cNvSpPr/>
          <p:nvPr userDrawn="1"/>
        </p:nvSpPr>
        <p:spPr>
          <a:xfrm flipH="1">
            <a:off x="10019710" y="4049942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897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3497;p78"/>
          <p:cNvSpPr/>
          <p:nvPr userDrawn="1"/>
        </p:nvSpPr>
        <p:spPr>
          <a:xfrm flipH="1">
            <a:off x="10833558" y="3752139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897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191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BE2B-D63D-7240-AECC-1EBF90F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6157F-CCE1-DA4C-98E7-BFB1CC87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4306A-D8FA-C242-8CF2-E8A95BA4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D8873-1540-4396-A680-449BF7C71BBA}" type="datetime1">
              <a:rPr lang="LID4096" smtClean="0"/>
              <a:t>12/08/2024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82B0C-8F33-7C47-9B80-E63B924F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C61A-A370-2F4F-9060-50B4790D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5420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70AAF-1B8E-2B46-BA16-C673EA4E6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4D573-704D-8F4D-9218-B26020C1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8ED5-D0B1-544D-9B21-54450A0A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1A29-4120-4F8A-832C-D935B175E95F}" type="datetime1">
              <a:rPr lang="LID4096" smtClean="0"/>
              <a:t>12/08/2024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C76E1-ACD2-DC46-A601-1E6FC689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3B25-8974-DC47-9C37-342AA347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3461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DFB9-36FB-294F-92D3-33E613A6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3BB1D-DC14-1747-ADE5-F3AAC93A2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ED64A-0873-0140-8963-26AE5A05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34B0C-86E6-4BB2-BD93-C461CFF817BB}" type="datetime1">
              <a:rPr lang="LID4096" smtClean="0"/>
              <a:t>12/08/2024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71C8-2B2D-8A4C-8E4A-FE1C09DF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32C93-6655-5F4A-9EC2-1D9BC5A6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49"/>
            <a:ext cx="2743200" cy="365125"/>
          </a:xfrm>
        </p:spPr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4267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6B0C-4A3E-004E-893B-BEF308B92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F1D82-135B-3E41-B611-B7194B699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59211-C1EF-7A4E-AF39-1CA05498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C63-12A2-48C7-BEBF-9585DD2EF7EA}" type="datetime1">
              <a:rPr lang="LID4096" smtClean="0"/>
              <a:t>12/08/2024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A6CF3-CE4C-AB43-BC6C-EB68AC30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05AC-5530-E347-ACB1-2504C0A6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3524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AD42-6459-274F-A41D-CB68F0BB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DFB2-5254-ED43-AF85-8D33D77F8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A9176-9D0D-3249-AA1A-FA363CC3C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4D266-02C5-7C44-94CF-0B6728BE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8BAB-C037-46F7-A333-7B99798DBACB}" type="datetime1">
              <a:rPr lang="LID4096" smtClean="0"/>
              <a:t>12/08/2024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4BE70-50FC-C341-BCE6-776B5D78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0B6FC-F464-DE48-BC6C-09CBC567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2483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DBBC-C610-0C4D-B969-3787541F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79628-63C5-8849-9A21-40CD5FD8D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F7E5D-8509-DE49-8420-46DFF2DE0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F7C57-3E4A-9846-BF9B-FB63845D15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7D65-79CA-3E44-BE05-242006B9E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9F9035-CA4F-6C48-8C44-EE086CAA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C81B-5C92-41C6-B859-DF09D0FFC2A4}" type="datetime1">
              <a:rPr lang="LID4096" smtClean="0"/>
              <a:t>12/08/2024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CFEAF-922F-BD4A-BFA3-9E621A9E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8186F-A584-0247-BE69-4CE620EF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9719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937D-0A07-4741-B3F9-7542C292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164A1-64D5-0247-ACF5-73B58F50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48E6-23C2-4B63-AC08-6084E3B876A2}" type="datetime1">
              <a:rPr lang="LID4096" smtClean="0"/>
              <a:t>12/08/2024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92E4B-48F5-8F44-BB93-AE27BCAB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00E81-AF4A-254D-8A25-94130E75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4165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E23E8-B9B7-D14A-B50E-CEDDF3FF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26751-C74A-4081-98E1-BD4BB2644CD7}" type="datetime1">
              <a:rPr lang="LID4096" smtClean="0"/>
              <a:t>12/08/2024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ED80D-92B2-D543-A086-892F0359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8923C-9D2A-9042-85A0-C7BE8AC8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669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144C-A092-F840-86F2-54B8502D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B04A-3167-D140-AD43-34ED05578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9AE76-AE24-BA49-99C3-39448EC7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14B43-3FBE-1542-AA00-AEDC7E15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6C87-A083-4042-88A2-26BE2F45BFDC}" type="datetime1">
              <a:rPr lang="LID4096" smtClean="0"/>
              <a:t>12/08/2024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2F85E-5115-1543-89D4-93252C6B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A4888-3EC2-EE45-8001-35AC5680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5053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CCF6-3228-3247-8D0F-03E2AE56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F7087B-DE79-FC49-8FD1-CE45DF81E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F38B9-82BF-C844-A4A0-51F2CBAE2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D18A-7882-4743-9E98-E7D6ED80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F08D-C8EC-4C42-AA06-42A9B33FB45D}" type="datetime1">
              <a:rPr lang="LID4096" smtClean="0"/>
              <a:t>12/08/2024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7C4FA-81BA-1C4E-9AA7-8BCE4831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3399F-4F5B-E144-A80F-BD87C3C5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2510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1444B-9566-B548-AB6C-F24F9FF8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B4BC9-27FF-3441-9284-E2948ACA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29D67-9E45-894E-B960-C4462A1C9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6F4CB-2824-4918-A9B0-DB94DB31214B}" type="datetime1">
              <a:rPr lang="LID4096" smtClean="0"/>
              <a:t>12/08/2024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B67F-C3D5-5247-BB43-A5F2E895B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F165-171C-2C40-8975-3FA374386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7DE8C-E361-E343-854E-6EC85CA8CA6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181100" y="1436687"/>
            <a:ext cx="9144000" cy="2840037"/>
          </a:xfrm>
        </p:spPr>
        <p:txBody>
          <a:bodyPr anchor="ctr">
            <a:noAutofit/>
          </a:bodyPr>
          <a:lstStyle/>
          <a:p>
            <a:pPr algn="l"/>
            <a:r>
              <a:rPr lang="ru-RU" sz="3600" dirty="0">
                <a:solidFill>
                  <a:srgbClr val="6076F6"/>
                </a:solidFill>
                <a:latin typeface="Georgia" panose="02040502050405020303" pitchFamily="18" charset="0"/>
              </a:rPr>
              <a:t>Закрытие </a:t>
            </a:r>
            <a:r>
              <a:rPr lang="en-US" sz="3600" dirty="0">
                <a:solidFill>
                  <a:srgbClr val="6076F6"/>
                </a:solidFill>
                <a:latin typeface="Georgia" panose="02040502050405020303" pitchFamily="18" charset="0"/>
              </a:rPr>
              <a:t>RND/I </a:t>
            </a:r>
            <a:r>
              <a:rPr lang="ru-RU" sz="3600" dirty="0">
                <a:solidFill>
                  <a:srgbClr val="6076F6"/>
                </a:solidFill>
                <a:latin typeface="Georgia" panose="02040502050405020303" pitchFamily="18" charset="0"/>
              </a:rPr>
              <a:t>спринта:</a:t>
            </a:r>
            <a:r>
              <a:rPr lang="en-US" sz="3600" dirty="0">
                <a:solidFill>
                  <a:srgbClr val="6076F6"/>
                </a:solidFill>
                <a:latin typeface="Georgia" panose="02040502050405020303" pitchFamily="18" charset="0"/>
              </a:rPr>
              <a:t> </a:t>
            </a:r>
            <a:br>
              <a:rPr lang="ru-RU" sz="3600" dirty="0">
                <a:solidFill>
                  <a:srgbClr val="6076F6"/>
                </a:solidFill>
                <a:latin typeface="Georgia" panose="02040502050405020303" pitchFamily="18" charset="0"/>
              </a:rPr>
            </a:br>
            <a:r>
              <a:rPr lang="ru-RU" sz="3600" dirty="0">
                <a:latin typeface="Georgia" panose="02040502050405020303" pitchFamily="18" charset="0"/>
              </a:rPr>
              <a:t>Разработка инструмента проверки и классификации адресов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742951" y="5810834"/>
            <a:ext cx="5867400" cy="428625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latin typeface="Candara" panose="020E0502030303020204" pitchFamily="34" charset="0"/>
              </a:rPr>
              <a:t>Agile Backlog OAPSO	</a:t>
            </a:r>
            <a:r>
              <a:rPr lang="ru-RU" sz="20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  <a:r>
              <a:rPr lang="en-US" sz="20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20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r>
              <a:rPr lang="en-US" sz="20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.2024</a:t>
            </a:r>
            <a:endParaRPr lang="ru-RU" sz="2000" dirty="0">
              <a:latin typeface="Candara" panose="020E05020303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69" y="546128"/>
            <a:ext cx="1258411" cy="3396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416550"/>
            <a:ext cx="1004480" cy="998123"/>
          </a:xfrm>
          <a:prstGeom prst="rect">
            <a:avLst/>
          </a:prstGeom>
        </p:spPr>
      </p:pic>
      <p:sp>
        <p:nvSpPr>
          <p:cNvPr id="8" name="Подзаголовок 4"/>
          <p:cNvSpPr txBox="1">
            <a:spLocks/>
          </p:cNvSpPr>
          <p:nvPr/>
        </p:nvSpPr>
        <p:spPr>
          <a:xfrm>
            <a:off x="3352800" y="5810835"/>
            <a:ext cx="2638425" cy="428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dirty="0">
              <a:latin typeface="Candara" panose="020E05020303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112">
            <a:off x="10045518" y="5538561"/>
            <a:ext cx="559163" cy="7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72953" cy="1325563"/>
          </a:xfrm>
        </p:spPr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Команда спринта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Куратор: Хайретдинова Р. Р.</a:t>
            </a:r>
          </a:p>
          <a:p>
            <a:pPr marL="0" indent="0">
              <a:buNone/>
            </a:pPr>
            <a:r>
              <a:rPr lang="en-US" dirty="0">
                <a:latin typeface="Candara" panose="020E0502030303020204" pitchFamily="34" charset="0"/>
              </a:rPr>
              <a:t>P. Owner: </a:t>
            </a:r>
            <a:r>
              <a:rPr lang="ru-RU" dirty="0">
                <a:latin typeface="Candara" panose="020E0502030303020204" pitchFamily="34" charset="0"/>
              </a:rPr>
              <a:t>Исраелян А. М.</a:t>
            </a:r>
          </a:p>
          <a:p>
            <a:pPr marL="0" indent="0">
              <a:buNone/>
            </a:pPr>
            <a:endParaRPr lang="ru-RU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Команда спринта:</a:t>
            </a:r>
          </a:p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	СРБ: Дарморезов В. С., Мясоедов А. В.</a:t>
            </a:r>
          </a:p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	МБ</a:t>
            </a:r>
            <a:r>
              <a:rPr lang="en-US" dirty="0">
                <a:latin typeface="Candara" panose="020E0502030303020204" pitchFamily="34" charset="0"/>
              </a:rPr>
              <a:t>: </a:t>
            </a:r>
            <a:r>
              <a:rPr lang="ru-RU" dirty="0">
                <a:latin typeface="Candara" panose="020E0502030303020204" pitchFamily="34" charset="0"/>
              </a:rPr>
              <a:t> Ануфриева А. А., Паймеров В. А.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endParaRPr lang="ru-RU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10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3000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8615" cy="1325563"/>
          </a:xfrm>
        </p:spPr>
        <p:txBody>
          <a:bodyPr>
            <a:normAutofit/>
          </a:bodyPr>
          <a:lstStyle/>
          <a:p>
            <a:r>
              <a:rPr lang="ru-RU" sz="3500" dirty="0">
                <a:latin typeface="Georgia" panose="02040502050405020303" pitchFamily="18" charset="0"/>
              </a:rPr>
              <a:t>Разработка</a:t>
            </a:r>
            <a:r>
              <a:rPr lang="ru-RU" sz="3400" dirty="0">
                <a:latin typeface="Georgia" panose="02040502050405020303" pitchFamily="18" charset="0"/>
              </a:rPr>
              <a:t> инструмента проверки и классификации адресов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80898"/>
            <a:ext cx="10440000" cy="4320000"/>
          </a:xfrm>
        </p:spPr>
        <p:txBody>
          <a:bodyPr>
            <a:normAutofit lnSpcReduction="10000"/>
          </a:bodyPr>
          <a:lstStyle/>
          <a:p>
            <a:r>
              <a:rPr lang="ru-RU" sz="2400" b="1" dirty="0">
                <a:latin typeface="Candara" panose="020E0502030303020204" pitchFamily="34" charset="0"/>
              </a:rPr>
              <a:t>Цель</a:t>
            </a:r>
            <a:r>
              <a:rPr lang="ru-RU" sz="2400" dirty="0">
                <a:latin typeface="Candara" panose="020E0502030303020204" pitchFamily="34" charset="0"/>
              </a:rPr>
              <a:t>: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Повышение эффективности работы с </a:t>
            </a:r>
            <a:r>
              <a:rPr lang="ru-RU" sz="2000" dirty="0" err="1">
                <a:latin typeface="Candara" panose="020E0502030303020204" pitchFamily="34" charset="0"/>
              </a:rPr>
              <a:t>геоданными</a:t>
            </a:r>
            <a:endParaRPr lang="ru-RU" sz="2000" dirty="0">
              <a:latin typeface="Candara" panose="020E0502030303020204" pitchFamily="34" charset="0"/>
            </a:endParaRP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Улучшение пользовательского опыта при анализе </a:t>
            </a:r>
            <a:r>
              <a:rPr lang="ru-RU" sz="2000" dirty="0" err="1">
                <a:latin typeface="Candara" panose="020E0502030303020204" pitchFamily="34" charset="0"/>
              </a:rPr>
              <a:t>геопространсвенной</a:t>
            </a:r>
            <a:r>
              <a:rPr lang="ru-RU" sz="2000" dirty="0">
                <a:latin typeface="Candara" panose="020E0502030303020204" pitchFamily="34" charset="0"/>
              </a:rPr>
              <a:t> информации</a:t>
            </a: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Создание инструмента для автоматизированной проверки адресов</a:t>
            </a:r>
          </a:p>
          <a:p>
            <a:r>
              <a:rPr lang="ru-RU" sz="2400" b="1" dirty="0">
                <a:latin typeface="Candara" panose="020E0502030303020204" pitchFamily="34" charset="0"/>
              </a:rPr>
              <a:t>Задачи</a:t>
            </a:r>
            <a:r>
              <a:rPr lang="ru-RU" sz="2400" dirty="0">
                <a:latin typeface="Candara" panose="020E0502030303020204" pitchFamily="34" charset="0"/>
              </a:rPr>
              <a:t>:</a:t>
            </a: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Исследовать способы проверки и классификации адресов во внутреннем и внешнем контуре</a:t>
            </a: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Разработать программное средство, реализующее функции проверки и классификации адресов в КАП</a:t>
            </a:r>
          </a:p>
          <a:p>
            <a:pPr marL="457200" lvl="1" indent="0">
              <a:buNone/>
            </a:pPr>
            <a:endParaRPr lang="en-US" sz="2000" dirty="0">
              <a:latin typeface="Candara" panose="020E050203030302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Candara" panose="020E0502030303020204" pitchFamily="34" charset="0"/>
            </a:endParaRPr>
          </a:p>
          <a:p>
            <a:pPr marL="457200" lvl="1" indent="0">
              <a:buNone/>
            </a:pPr>
            <a:endParaRPr lang="ru-RU" sz="20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Deadline: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ru-RU" sz="2400" dirty="0">
                <a:latin typeface="Bahnschrift Condensed" panose="020B0502040204020203" pitchFamily="34" charset="0"/>
              </a:rPr>
              <a:t>12.12.2024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2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5984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Предпосылки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710900"/>
            <a:ext cx="10074965" cy="3230216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задач </a:t>
            </a:r>
            <a:r>
              <a:rPr lang="ru-RU" sz="1600" dirty="0">
                <a:latin typeface="Candara" panose="020E0502030303020204" pitchFamily="34" charset="0"/>
              </a:rPr>
              <a:t>по классификации </a:t>
            </a: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типов зданий и определению недостоверных адресов фактического места жительства/регистрации клиентов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6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Кейс</a:t>
            </a: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В рамках АП «</a:t>
            </a:r>
            <a:r>
              <a:rPr lang="ru-RU" sz="16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Выявление мошеннических схем по потребительским кредитам</a:t>
            </a: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в кредитных заявках клиентов указаны адреса фактического места жительства не являющиеся жилыми домами :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г. Москва ул. Миклухо-Маклая,  6 - Российский университет дружбы народов 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г. Москва ул. Знаменка, 19 - Министерство обороны РФ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 Буйнакск, ул. Али-</a:t>
            </a:r>
            <a:r>
              <a:rPr lang="ru-RU" sz="1600" dirty="0" err="1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Клыча</a:t>
            </a: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д 4 – Дом культуры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9237"/>
          <a:stretch/>
        </p:blipFill>
        <p:spPr>
          <a:xfrm>
            <a:off x="8332552" y="2876352"/>
            <a:ext cx="3657600" cy="3759397"/>
          </a:xfrm>
          <a:prstGeom prst="roundRect">
            <a:avLst>
              <a:gd name="adj" fmla="val 8563"/>
            </a:avLst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3</a:t>
            </a:fld>
            <a:endParaRPr lang="en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966810"/>
            <a:ext cx="6238360" cy="2554622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1318661" y="5512622"/>
            <a:ext cx="1992430" cy="29648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54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72953" cy="1325563"/>
          </a:xfrm>
        </p:spPr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Пути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1"/>
          <a:stretch/>
        </p:blipFill>
        <p:spPr>
          <a:xfrm>
            <a:off x="6311153" y="228600"/>
            <a:ext cx="5688502" cy="6417217"/>
          </a:xfrm>
          <a:prstGeom prst="roundRect">
            <a:avLst>
              <a:gd name="adj" fmla="val 3836"/>
            </a:avLst>
          </a:prstGeom>
        </p:spPr>
      </p:pic>
      <p:sp>
        <p:nvSpPr>
          <p:cNvPr id="13" name="Прямоугольник 12"/>
          <p:cNvSpPr/>
          <p:nvPr/>
        </p:nvSpPr>
        <p:spPr>
          <a:xfrm>
            <a:off x="6314374" y="5077857"/>
            <a:ext cx="1567927" cy="25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2857" y="4425212"/>
            <a:ext cx="2464433" cy="2792619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6440957" y="4573317"/>
            <a:ext cx="1512000" cy="1512000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352815" y="257476"/>
            <a:ext cx="2791185" cy="4740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469611" y="49749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Candara" panose="020E0502030303020204" pitchFamily="34" charset="0"/>
              </a:rPr>
              <a:t>Жилой дом</a:t>
            </a: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838200" y="1836000"/>
            <a:ext cx="54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Нормализация адресов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Проверка адресов</a:t>
            </a:r>
            <a:r>
              <a:rPr lang="en-US" sz="2400" dirty="0">
                <a:latin typeface="Candara" panose="020E0502030303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n-US" sz="2000" dirty="0">
                <a:latin typeface="Candara" panose="020E0502030303020204" pitchFamily="34" charset="0"/>
              </a:rPr>
              <a:t>2.1 </a:t>
            </a:r>
            <a:r>
              <a:rPr lang="ru-RU" sz="2000" dirty="0">
                <a:latin typeface="Candara" panose="020E0502030303020204" pitchFamily="34" charset="0"/>
              </a:rPr>
              <a:t>Банковские картографические витрины данных</a:t>
            </a:r>
            <a:endParaRPr lang="en-US" sz="2000" dirty="0">
              <a:latin typeface="Candara" panose="020E0502030303020204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andara" panose="020E0502030303020204" pitchFamily="34" charset="0"/>
              </a:rPr>
              <a:t>2.2 </a:t>
            </a:r>
            <a:r>
              <a:rPr lang="ru-RU" sz="2000" dirty="0" err="1">
                <a:latin typeface="Candara" panose="020E0502030303020204" pitchFamily="34" charset="0"/>
              </a:rPr>
              <a:t>Парсинг</a:t>
            </a:r>
            <a:r>
              <a:rPr lang="ru-RU" sz="2000" dirty="0">
                <a:latin typeface="Candara" panose="020E0502030303020204" pitchFamily="34" charset="0"/>
              </a:rPr>
              <a:t> из внешних источников: 2ГИС, </a:t>
            </a:r>
            <a:r>
              <a:rPr lang="en-US" sz="2000" dirty="0" err="1">
                <a:latin typeface="Candara" panose="020E0502030303020204" pitchFamily="34" charset="0"/>
              </a:rPr>
              <a:t>OpenStreetmap</a:t>
            </a:r>
            <a:endParaRPr lang="ru-RU" sz="2000" dirty="0">
              <a:latin typeface="Candara" panose="020E0502030303020204" pitchFamily="34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Классификация зданий</a:t>
            </a:r>
            <a:endParaRPr lang="en-US" sz="2400" dirty="0">
              <a:latin typeface="Candara" panose="020E0502030303020204" pitchFamily="34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Сравнение результатов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Рекомендации и финальный инструмент для обработки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ru-RU" sz="2400" dirty="0">
              <a:latin typeface="Candara" panose="020E0502030303020204" pitchFamily="34" charset="0"/>
            </a:endParaRP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4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3025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Структура решения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7776101" y="3004922"/>
            <a:ext cx="3240000" cy="1080000"/>
          </a:xfrm>
          <a:prstGeom prst="roundRect">
            <a:avLst/>
          </a:prstGeom>
          <a:solidFill>
            <a:srgbClr val="8972F6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  <a:latin typeface="Candara" panose="020E0502030303020204" pitchFamily="34" charset="0"/>
              </a:rPr>
              <a:t>Парсинг</a:t>
            </a:r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 адресов во внешних картографических сервисах (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SIGMA)</a:t>
            </a:r>
            <a:endParaRPr lang="ru-RU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8" name="Соединительная линия уступом 17"/>
          <p:cNvCxnSpPr>
            <a:stCxn id="7" idx="3"/>
            <a:endCxn id="14" idx="0"/>
          </p:cNvCxnSpPr>
          <p:nvPr/>
        </p:nvCxnSpPr>
        <p:spPr>
          <a:xfrm>
            <a:off x="6878911" y="2192672"/>
            <a:ext cx="2517190" cy="812250"/>
          </a:xfrm>
          <a:prstGeom prst="bentConnector2">
            <a:avLst/>
          </a:prstGeom>
          <a:ln w="28575">
            <a:solidFill>
              <a:srgbClr val="8972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кругленный прямоугольник 18"/>
          <p:cNvSpPr/>
          <p:nvPr/>
        </p:nvSpPr>
        <p:spPr>
          <a:xfrm>
            <a:off x="7377323" y="5273332"/>
            <a:ext cx="3240000" cy="1080000"/>
          </a:xfrm>
          <a:prstGeom prst="roundRect">
            <a:avLst>
              <a:gd name="adj" fmla="val 9846"/>
            </a:avLst>
          </a:prstGeom>
          <a:ln w="28575">
            <a:solidFill>
              <a:srgbClr val="8972F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Исследование и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сравнение результатов</a:t>
            </a:r>
          </a:p>
        </p:txBody>
      </p:sp>
      <p:cxnSp>
        <p:nvCxnSpPr>
          <p:cNvPr id="21" name="Соединительная линия уступом 20"/>
          <p:cNvCxnSpPr>
            <a:stCxn id="13" idx="2"/>
            <a:endCxn id="19" idx="0"/>
          </p:cNvCxnSpPr>
          <p:nvPr/>
        </p:nvCxnSpPr>
        <p:spPr>
          <a:xfrm rot="16200000" flipH="1">
            <a:off x="6719904" y="2995912"/>
            <a:ext cx="1004283" cy="3550556"/>
          </a:xfrm>
          <a:prstGeom prst="bentConnector3">
            <a:avLst>
              <a:gd name="adj1" fmla="val 43987"/>
            </a:avLst>
          </a:prstGeom>
          <a:ln w="28575">
            <a:solidFill>
              <a:srgbClr val="8972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Скругленный прямоугольник 24"/>
          <p:cNvSpPr/>
          <p:nvPr/>
        </p:nvSpPr>
        <p:spPr>
          <a:xfrm>
            <a:off x="685800" y="1583732"/>
            <a:ext cx="6334125" cy="2951692"/>
          </a:xfrm>
          <a:prstGeom prst="roundRect">
            <a:avLst>
              <a:gd name="adj" fmla="val 8922"/>
            </a:avLst>
          </a:prstGeom>
          <a:solidFill>
            <a:srgbClr val="E4E9FF">
              <a:alpha val="20000"/>
            </a:srgbClr>
          </a:solidFill>
          <a:ln w="28575">
            <a:solidFill>
              <a:srgbClr val="03C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5007092" y="4535424"/>
            <a:ext cx="0" cy="760127"/>
          </a:xfrm>
          <a:prstGeom prst="straightConnector1">
            <a:avLst/>
          </a:prstGeom>
          <a:ln w="28575">
            <a:solidFill>
              <a:srgbClr val="03C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3832844" y="5295551"/>
            <a:ext cx="3240000" cy="1080000"/>
          </a:xfrm>
          <a:prstGeom prst="roundRect">
            <a:avLst/>
          </a:prstGeom>
          <a:ln w="28575">
            <a:solidFill>
              <a:srgbClr val="03C1C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Инструмент для автоматизированной проверки адресов</a:t>
            </a:r>
          </a:p>
        </p:txBody>
      </p:sp>
      <p:sp>
        <p:nvSpPr>
          <p:cNvPr id="5" name="Google Shape;11447;p81"/>
          <p:cNvSpPr/>
          <p:nvPr/>
        </p:nvSpPr>
        <p:spPr>
          <a:xfrm>
            <a:off x="3746719" y="3876071"/>
            <a:ext cx="504559" cy="499855"/>
          </a:xfrm>
          <a:custGeom>
            <a:avLst/>
            <a:gdLst/>
            <a:ahLst/>
            <a:cxnLst/>
            <a:rect l="l" t="t" r="r" b="b"/>
            <a:pathLst>
              <a:path w="11658" h="11720" extrusionOk="0">
                <a:moveTo>
                  <a:pt x="4380" y="693"/>
                </a:moveTo>
                <a:cubicBezTo>
                  <a:pt x="6774" y="693"/>
                  <a:pt x="8161" y="1355"/>
                  <a:pt x="8161" y="1733"/>
                </a:cubicBezTo>
                <a:cubicBezTo>
                  <a:pt x="8161" y="2080"/>
                  <a:pt x="6774" y="2741"/>
                  <a:pt x="4380" y="2741"/>
                </a:cubicBezTo>
                <a:cubicBezTo>
                  <a:pt x="1986" y="2741"/>
                  <a:pt x="599" y="2080"/>
                  <a:pt x="599" y="1733"/>
                </a:cubicBezTo>
                <a:cubicBezTo>
                  <a:pt x="631" y="1355"/>
                  <a:pt x="2017" y="693"/>
                  <a:pt x="4380" y="693"/>
                </a:cubicBezTo>
                <a:close/>
                <a:moveTo>
                  <a:pt x="8224" y="2710"/>
                </a:moveTo>
                <a:lnTo>
                  <a:pt x="8224" y="4190"/>
                </a:lnTo>
                <a:lnTo>
                  <a:pt x="7845" y="4190"/>
                </a:lnTo>
                <a:cubicBezTo>
                  <a:pt x="7815" y="4189"/>
                  <a:pt x="7784" y="4189"/>
                  <a:pt x="7753" y="4189"/>
                </a:cubicBezTo>
                <a:cubicBezTo>
                  <a:pt x="6625" y="4189"/>
                  <a:pt x="5622" y="4748"/>
                  <a:pt x="4947" y="5545"/>
                </a:cubicBezTo>
                <a:cubicBezTo>
                  <a:pt x="4743" y="5555"/>
                  <a:pt x="4544" y="5560"/>
                  <a:pt x="4352" y="5560"/>
                </a:cubicBezTo>
                <a:cubicBezTo>
                  <a:pt x="2081" y="5560"/>
                  <a:pt x="662" y="4912"/>
                  <a:pt x="662" y="4505"/>
                </a:cubicBezTo>
                <a:lnTo>
                  <a:pt x="662" y="2710"/>
                </a:lnTo>
                <a:cubicBezTo>
                  <a:pt x="1639" y="3308"/>
                  <a:pt x="3246" y="3466"/>
                  <a:pt x="4443" y="3466"/>
                </a:cubicBezTo>
                <a:cubicBezTo>
                  <a:pt x="5577" y="3466"/>
                  <a:pt x="7215" y="3308"/>
                  <a:pt x="8224" y="2710"/>
                </a:cubicBezTo>
                <a:close/>
                <a:moveTo>
                  <a:pt x="631" y="5514"/>
                </a:moveTo>
                <a:cubicBezTo>
                  <a:pt x="1639" y="6081"/>
                  <a:pt x="3309" y="6238"/>
                  <a:pt x="4474" y="6238"/>
                </a:cubicBezTo>
                <a:cubicBezTo>
                  <a:pt x="4222" y="6711"/>
                  <a:pt x="4065" y="7309"/>
                  <a:pt x="4065" y="7939"/>
                </a:cubicBezTo>
                <a:lnTo>
                  <a:pt x="4065" y="8286"/>
                </a:lnTo>
                <a:cubicBezTo>
                  <a:pt x="1860" y="8223"/>
                  <a:pt x="631" y="7624"/>
                  <a:pt x="631" y="7278"/>
                </a:cubicBezTo>
                <a:lnTo>
                  <a:pt x="631" y="5514"/>
                </a:lnTo>
                <a:close/>
                <a:moveTo>
                  <a:pt x="631" y="8223"/>
                </a:moveTo>
                <a:cubicBezTo>
                  <a:pt x="1576" y="8759"/>
                  <a:pt x="3120" y="8979"/>
                  <a:pt x="4222" y="8979"/>
                </a:cubicBezTo>
                <a:cubicBezTo>
                  <a:pt x="4474" y="9798"/>
                  <a:pt x="4947" y="10460"/>
                  <a:pt x="5609" y="10964"/>
                </a:cubicBezTo>
                <a:cubicBezTo>
                  <a:pt x="5199" y="11005"/>
                  <a:pt x="4802" y="11024"/>
                  <a:pt x="4424" y="11024"/>
                </a:cubicBezTo>
                <a:cubicBezTo>
                  <a:pt x="2216" y="11024"/>
                  <a:pt x="631" y="10391"/>
                  <a:pt x="631" y="9987"/>
                </a:cubicBezTo>
                <a:lnTo>
                  <a:pt x="631" y="8223"/>
                </a:lnTo>
                <a:close/>
                <a:moveTo>
                  <a:pt x="7814" y="4852"/>
                </a:moveTo>
                <a:cubicBezTo>
                  <a:pt x="9515" y="4852"/>
                  <a:pt x="10933" y="6238"/>
                  <a:pt x="10933" y="7939"/>
                </a:cubicBezTo>
                <a:cubicBezTo>
                  <a:pt x="10964" y="9641"/>
                  <a:pt x="9547" y="11027"/>
                  <a:pt x="7814" y="11027"/>
                </a:cubicBezTo>
                <a:cubicBezTo>
                  <a:pt x="6113" y="11027"/>
                  <a:pt x="4726" y="9641"/>
                  <a:pt x="4726" y="7939"/>
                </a:cubicBezTo>
                <a:cubicBezTo>
                  <a:pt x="4726" y="6238"/>
                  <a:pt x="6113" y="4852"/>
                  <a:pt x="7814" y="4852"/>
                </a:cubicBezTo>
                <a:close/>
                <a:moveTo>
                  <a:pt x="4411" y="0"/>
                </a:moveTo>
                <a:cubicBezTo>
                  <a:pt x="3277" y="0"/>
                  <a:pt x="2206" y="158"/>
                  <a:pt x="1418" y="410"/>
                </a:cubicBezTo>
                <a:cubicBezTo>
                  <a:pt x="253" y="819"/>
                  <a:pt x="1" y="1323"/>
                  <a:pt x="1" y="1733"/>
                </a:cubicBezTo>
                <a:lnTo>
                  <a:pt x="1" y="9987"/>
                </a:lnTo>
                <a:cubicBezTo>
                  <a:pt x="1" y="10334"/>
                  <a:pt x="253" y="10901"/>
                  <a:pt x="1418" y="11279"/>
                </a:cubicBezTo>
                <a:cubicBezTo>
                  <a:pt x="2269" y="11562"/>
                  <a:pt x="3309" y="11720"/>
                  <a:pt x="4411" y="11720"/>
                </a:cubicBezTo>
                <a:cubicBezTo>
                  <a:pt x="5199" y="11720"/>
                  <a:pt x="5955" y="11657"/>
                  <a:pt x="6617" y="11531"/>
                </a:cubicBezTo>
                <a:cubicBezTo>
                  <a:pt x="7026" y="11657"/>
                  <a:pt x="7404" y="11720"/>
                  <a:pt x="7845" y="11720"/>
                </a:cubicBezTo>
                <a:cubicBezTo>
                  <a:pt x="9925" y="11720"/>
                  <a:pt x="11658" y="10019"/>
                  <a:pt x="11658" y="7939"/>
                </a:cubicBezTo>
                <a:cubicBezTo>
                  <a:pt x="11626" y="6175"/>
                  <a:pt x="10397" y="4757"/>
                  <a:pt x="8822" y="4316"/>
                </a:cubicBezTo>
                <a:lnTo>
                  <a:pt x="8822" y="1733"/>
                </a:lnTo>
                <a:cubicBezTo>
                  <a:pt x="8822" y="1355"/>
                  <a:pt x="8602" y="819"/>
                  <a:pt x="7404" y="410"/>
                </a:cubicBezTo>
                <a:cubicBezTo>
                  <a:pt x="6585" y="158"/>
                  <a:pt x="5514" y="0"/>
                  <a:pt x="4411" y="0"/>
                </a:cubicBezTo>
                <a:close/>
              </a:path>
            </a:pathLst>
          </a:custGeom>
          <a:solidFill>
            <a:srgbClr val="6076F6"/>
          </a:solidFill>
          <a:ln>
            <a:solidFill>
              <a:srgbClr val="4782F1"/>
            </a:solidFill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>
              <a:spcBef>
                <a:spcPts val="0"/>
              </a:spcBef>
            </a:pPr>
            <a:endParaRPr sz="6000">
              <a:latin typeface="Candara" panose="020E0502030303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47593" y="2487502"/>
            <a:ext cx="2941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Адреса клиентов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998911" y="1688672"/>
            <a:ext cx="2880000" cy="1008000"/>
          </a:xfrm>
          <a:prstGeom prst="roundRect">
            <a:avLst/>
          </a:prstGeom>
          <a:solidFill>
            <a:srgbClr val="03C1C9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Нормализация адресов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SGD Stream client</a:t>
            </a:r>
            <a:endParaRPr lang="ru-RU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006767" y="3261049"/>
            <a:ext cx="2880000" cy="1008000"/>
          </a:xfrm>
          <a:prstGeom prst="roundRect">
            <a:avLst/>
          </a:prstGeom>
          <a:solidFill>
            <a:srgbClr val="03C1C9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Проверка адресов в банковских витринах, извлечение типа здания</a:t>
            </a:r>
          </a:p>
        </p:txBody>
      </p:sp>
      <p:cxnSp>
        <p:nvCxnSpPr>
          <p:cNvPr id="16" name="Прямая со стрелкой 15"/>
          <p:cNvCxnSpPr>
            <a:stCxn id="7" idx="2"/>
            <a:endCxn id="13" idx="0"/>
          </p:cNvCxnSpPr>
          <p:nvPr/>
        </p:nvCxnSpPr>
        <p:spPr>
          <a:xfrm>
            <a:off x="5438911" y="2696672"/>
            <a:ext cx="7856" cy="564377"/>
          </a:xfrm>
          <a:prstGeom prst="straightConnector1">
            <a:avLst/>
          </a:prstGeom>
          <a:ln w="28575">
            <a:solidFill>
              <a:srgbClr val="03C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Номер слайда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5</a:t>
            </a:fld>
            <a:endParaRPr lang="en-UA"/>
          </a:p>
        </p:txBody>
      </p:sp>
      <p:grpSp>
        <p:nvGrpSpPr>
          <p:cNvPr id="32" name="Google Shape;12748;p101"/>
          <p:cNvGrpSpPr/>
          <p:nvPr/>
        </p:nvGrpSpPr>
        <p:grpSpPr>
          <a:xfrm>
            <a:off x="3656165" y="2380625"/>
            <a:ext cx="540000" cy="468000"/>
            <a:chOff x="849016" y="2903255"/>
            <a:chExt cx="356655" cy="335425"/>
          </a:xfrm>
          <a:noFill/>
        </p:grpSpPr>
        <p:sp>
          <p:nvSpPr>
            <p:cNvPr id="33" name="Google Shape;12749;p101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4" name="Google Shape;12750;p101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5" name="Google Shape;12751;p101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6" name="Google Shape;12752;p101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7" name="Google Shape;12753;p101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8" name="Google Shape;12754;p101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9" name="Google Shape;12755;p101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0" name="Google Shape;12756;p101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1" name="Google Shape;12757;p101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2" name="Google Shape;12758;p101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3" name="Google Shape;12759;p101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</p:grpSp>
      <p:pic>
        <p:nvPicPr>
          <p:cNvPr id="90" name="Рисунок 8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2545" y1="7339" x2="88727" y2="29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0996" y="497669"/>
            <a:ext cx="1841519" cy="1824778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>
          <a:blip r:embed="rId5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1892" y="1578393"/>
            <a:ext cx="627397" cy="590736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438" y="1626019"/>
            <a:ext cx="490532" cy="510153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67169" y="1578393"/>
            <a:ext cx="523741" cy="611262"/>
          </a:xfrm>
          <a:prstGeom prst="rect">
            <a:avLst/>
          </a:prstGeom>
        </p:spPr>
      </p:pic>
      <p:sp>
        <p:nvSpPr>
          <p:cNvPr id="96" name="Freeform 6"/>
          <p:cNvSpPr/>
          <p:nvPr/>
        </p:nvSpPr>
        <p:spPr>
          <a:xfrm>
            <a:off x="10253291" y="5945371"/>
            <a:ext cx="540100" cy="570163"/>
          </a:xfrm>
          <a:custGeom>
            <a:avLst/>
            <a:gdLst/>
            <a:ahLst/>
            <a:cxnLst/>
            <a:rect l="l" t="t" r="r" b="b"/>
            <a:pathLst>
              <a:path w="540100" h="570163">
                <a:moveTo>
                  <a:pt x="0" y="0"/>
                </a:moveTo>
                <a:lnTo>
                  <a:pt x="540099" y="0"/>
                </a:lnTo>
                <a:lnTo>
                  <a:pt x="540099" y="570162"/>
                </a:lnTo>
                <a:lnTo>
                  <a:pt x="0" y="570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</p:sp>
      <p:sp>
        <p:nvSpPr>
          <p:cNvPr id="95" name="Freeform 9"/>
          <p:cNvSpPr/>
          <p:nvPr/>
        </p:nvSpPr>
        <p:spPr>
          <a:xfrm rot="1336754">
            <a:off x="10536981" y="5781606"/>
            <a:ext cx="160684" cy="536624"/>
          </a:xfrm>
          <a:custGeom>
            <a:avLst/>
            <a:gdLst/>
            <a:ahLst/>
            <a:cxnLst/>
            <a:rect l="l" t="t" r="r" b="b"/>
            <a:pathLst>
              <a:path w="265772" h="664429">
                <a:moveTo>
                  <a:pt x="0" y="0"/>
                </a:moveTo>
                <a:lnTo>
                  <a:pt x="265772" y="0"/>
                </a:lnTo>
                <a:lnTo>
                  <a:pt x="265772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</p:sp>
      <p:pic>
        <p:nvPicPr>
          <p:cNvPr id="104" name="Рисунок 10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5206" y="4755660"/>
            <a:ext cx="879863" cy="458330"/>
          </a:xfrm>
          <a:prstGeom prst="rect">
            <a:avLst/>
          </a:prstGeom>
        </p:spPr>
      </p:pic>
      <p:pic>
        <p:nvPicPr>
          <p:cNvPr id="105" name="Рисунок 104"/>
          <p:cNvPicPr>
            <a:picLocks noChangeAspect="1"/>
          </p:cNvPicPr>
          <p:nvPr/>
        </p:nvPicPr>
        <p:blipFill>
          <a:blip r:embed="rId5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9574" y="4760504"/>
            <a:ext cx="511237" cy="481364"/>
          </a:xfrm>
          <a:prstGeom prst="rect">
            <a:avLst/>
          </a:prstGeom>
        </p:spPr>
      </p:pic>
      <p:pic>
        <p:nvPicPr>
          <p:cNvPr id="106" name="Рисунок 105"/>
          <p:cNvPicPr>
            <a:picLocks noChangeAspect="1"/>
          </p:cNvPicPr>
          <p:nvPr/>
        </p:nvPicPr>
        <p:blipFill>
          <a:blip r:embed="rId11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3215" y="4832364"/>
            <a:ext cx="1166862" cy="384092"/>
          </a:xfrm>
          <a:prstGeom prst="rect">
            <a:avLst/>
          </a:prstGeom>
        </p:spPr>
      </p:pic>
      <p:grpSp>
        <p:nvGrpSpPr>
          <p:cNvPr id="46" name="Google Shape;11120;p98"/>
          <p:cNvGrpSpPr/>
          <p:nvPr/>
        </p:nvGrpSpPr>
        <p:grpSpPr>
          <a:xfrm>
            <a:off x="3597786" y="5945017"/>
            <a:ext cx="684000" cy="612000"/>
            <a:chOff x="3527780" y="2885263"/>
            <a:chExt cx="347435" cy="345534"/>
          </a:xfrm>
          <a:solidFill>
            <a:schemeClr val="tx1"/>
          </a:solidFill>
        </p:grpSpPr>
        <p:sp>
          <p:nvSpPr>
            <p:cNvPr id="47" name="Google Shape;11121;p98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8" name="Google Shape;11122;p98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9" name="Google Shape;11123;p98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0" name="Google Shape;11124;p98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1" name="Google Shape;11125;p98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2" name="Google Shape;11126;p98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3" name="Google Shape;11127;p98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4" name="Google Shape;11128;p98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5" name="Google Shape;11129;p98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6" name="Google Shape;11130;p98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7" name="Google Shape;11131;p98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8" name="Google Shape;11132;p98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9" name="Google Shape;11133;p98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0" name="Google Shape;11134;p98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1" name="Google Shape;11135;p98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2" name="Google Shape;11136;p98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3" name="Google Shape;11137;p98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4" name="Google Shape;11138;p98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5" name="Google Shape;11139;p98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6" name="Google Shape;11140;p98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7" name="Google Shape;11141;p98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8" name="Google Shape;11142;p98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9" name="Google Shape;11143;p98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</p:grpSp>
      <p:pic>
        <p:nvPicPr>
          <p:cNvPr id="71" name="Google Shape;9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04844" y="1827465"/>
            <a:ext cx="1129277" cy="635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Прямая со стрелкой 71"/>
          <p:cNvCxnSpPr/>
          <p:nvPr/>
        </p:nvCxnSpPr>
        <p:spPr>
          <a:xfrm>
            <a:off x="2152320" y="2192672"/>
            <a:ext cx="1852862" cy="0"/>
          </a:xfrm>
          <a:prstGeom prst="straightConnector1">
            <a:avLst/>
          </a:prstGeom>
          <a:ln w="28575">
            <a:solidFill>
              <a:srgbClr val="03C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4" idx="2"/>
          </p:cNvCxnSpPr>
          <p:nvPr/>
        </p:nvCxnSpPr>
        <p:spPr>
          <a:xfrm>
            <a:off x="9396101" y="4084922"/>
            <a:ext cx="0" cy="1188410"/>
          </a:xfrm>
          <a:prstGeom prst="straightConnector1">
            <a:avLst/>
          </a:prstGeom>
          <a:ln w="28575">
            <a:solidFill>
              <a:srgbClr val="8972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6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6861E-C987-0877-6533-D8885343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Исследование</a:t>
            </a:r>
            <a:r>
              <a:rPr lang="ru-RU" dirty="0"/>
              <a:t> </a:t>
            </a:r>
            <a:r>
              <a:rPr lang="ru-RU" dirty="0">
                <a:latin typeface="Georgia" panose="02040502050405020303" pitchFamily="18" charset="0"/>
              </a:rPr>
              <a:t>точности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5F6379-7718-2B19-D14D-9BDBC2FC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6</a:t>
            </a:fld>
            <a:endParaRPr lang="en-UA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D4FEAB9-5732-7B6D-3242-B5029A2AFF42}"/>
              </a:ext>
            </a:extLst>
          </p:cNvPr>
          <p:cNvGrpSpPr/>
          <p:nvPr/>
        </p:nvGrpSpPr>
        <p:grpSpPr>
          <a:xfrm>
            <a:off x="7786147" y="1511303"/>
            <a:ext cx="3950224" cy="4665660"/>
            <a:chOff x="1847261" y="253647"/>
            <a:chExt cx="4953000" cy="6102702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3ADBA66-B41C-F110-17C7-96BBD4F9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7261" y="260349"/>
              <a:ext cx="4953000" cy="6096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8E50FFE4-3569-D1FC-9A2B-49FA5D38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7825" y="253647"/>
              <a:ext cx="4791871" cy="1548518"/>
            </a:xfrm>
            <a:prstGeom prst="rect">
              <a:avLst/>
            </a:prstGeom>
          </p:spPr>
        </p:pic>
      </p:grpSp>
      <p:sp>
        <p:nvSpPr>
          <p:cNvPr id="5" name="Объект 4">
            <a:extLst>
              <a:ext uri="{FF2B5EF4-FFF2-40B4-BE49-F238E27FC236}">
                <a16:creationId xmlns:a16="http://schemas.microsoft.com/office/drawing/2014/main" id="{0041BEFB-AD07-D6DA-E3CE-9A2F160E4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9231" cy="4351338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1800" dirty="0">
                <a:latin typeface="Candara" panose="020E0502030303020204" pitchFamily="34" charset="0"/>
              </a:rPr>
              <a:t>Доля неопознанных адресов является ключевым показателем точности:</a:t>
            </a:r>
          </a:p>
          <a:p>
            <a:pPr algn="just">
              <a:lnSpc>
                <a:spcPct val="125000"/>
              </a:lnSpc>
              <a:spcBef>
                <a:spcPts val="0"/>
              </a:spcBef>
            </a:pPr>
            <a:r>
              <a:rPr lang="ru-RU" sz="1800" dirty="0">
                <a:latin typeface="Candara" panose="020E0502030303020204" pitchFamily="34" charset="0"/>
              </a:rPr>
              <a:t>ФИАС: минимальная (0%).</a:t>
            </a:r>
          </a:p>
          <a:p>
            <a:pPr algn="just">
              <a:lnSpc>
                <a:spcPct val="125000"/>
              </a:lnSpc>
              <a:spcBef>
                <a:spcPts val="0"/>
              </a:spcBef>
            </a:pPr>
            <a:r>
              <a:rPr lang="ru-RU" sz="1800" dirty="0">
                <a:latin typeface="Candara" panose="020E0502030303020204" pitchFamily="34" charset="0"/>
              </a:rPr>
              <a:t>Витрина 2ГИС: высокая (8421).</a:t>
            </a:r>
          </a:p>
          <a:p>
            <a:pPr algn="just">
              <a:lnSpc>
                <a:spcPct val="125000"/>
              </a:lnSpc>
              <a:spcBef>
                <a:spcPts val="0"/>
              </a:spcBef>
            </a:pPr>
            <a:r>
              <a:rPr lang="ru-RU" sz="1800" dirty="0" err="1">
                <a:latin typeface="Candara" panose="020E0502030303020204" pitchFamily="34" charset="0"/>
              </a:rPr>
              <a:t>Парсинг</a:t>
            </a:r>
            <a:r>
              <a:rPr lang="ru-RU" sz="1800" dirty="0">
                <a:latin typeface="Candara" panose="020E0502030303020204" pitchFamily="34" charset="0"/>
              </a:rPr>
              <a:t> Open Street </a:t>
            </a:r>
            <a:r>
              <a:rPr lang="ru-RU" sz="1800" dirty="0" err="1">
                <a:latin typeface="Candara" panose="020E0502030303020204" pitchFamily="34" charset="0"/>
              </a:rPr>
              <a:t>Map</a:t>
            </a:r>
            <a:r>
              <a:rPr lang="ru-RU" sz="1800" dirty="0">
                <a:latin typeface="Candara" panose="020E0502030303020204" pitchFamily="34" charset="0"/>
              </a:rPr>
              <a:t>: средняя (2709).</a:t>
            </a:r>
          </a:p>
          <a:p>
            <a:pPr algn="just">
              <a:lnSpc>
                <a:spcPct val="125000"/>
              </a:lnSpc>
              <a:spcBef>
                <a:spcPts val="0"/>
              </a:spcBef>
            </a:pPr>
            <a:r>
              <a:rPr lang="ru-RU" sz="1800" dirty="0" err="1">
                <a:latin typeface="Candara" panose="020E0502030303020204" pitchFamily="34" charset="0"/>
              </a:rPr>
              <a:t>Парсинг</a:t>
            </a:r>
            <a:r>
              <a:rPr lang="ru-RU" sz="1800" dirty="0">
                <a:latin typeface="Candara" panose="020E0502030303020204" pitchFamily="34" charset="0"/>
              </a:rPr>
              <a:t> 2ГИС: высокая (8586).</a:t>
            </a: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None/>
            </a:pPr>
            <a:endParaRPr lang="ru-RU" sz="1800" dirty="0">
              <a:latin typeface="Candara" panose="020E0502030303020204" pitchFamily="34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1800" dirty="0">
                <a:latin typeface="Candara" panose="020E0502030303020204" pitchFamily="34" charset="0"/>
              </a:rPr>
              <a:t>Несмотря на хорошую детализацию, результаты Open Street </a:t>
            </a:r>
            <a:r>
              <a:rPr lang="ru-RU" sz="1800" dirty="0" err="1">
                <a:latin typeface="Candara" panose="020E0502030303020204" pitchFamily="34" charset="0"/>
              </a:rPr>
              <a:t>Map</a:t>
            </a:r>
            <a:r>
              <a:rPr lang="ru-RU" sz="1800" dirty="0">
                <a:latin typeface="Candara" panose="020E0502030303020204" pitchFamily="34" charset="0"/>
              </a:rPr>
              <a:t> для жилых домов оказываются менее надёжными, так как значительное количество зданий классифицировано неверно.</a:t>
            </a: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1800" dirty="0">
                <a:latin typeface="Candara" panose="020E0502030303020204" pitchFamily="34" charset="0"/>
              </a:rPr>
              <a:t>Выявлены ошибки - переклассификация жилых домов как магазинов, церквей, гаражей и других встроенных объектов, что значительно снижает качество данных.</a:t>
            </a: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None/>
            </a:pPr>
            <a:endParaRPr lang="ru-RU" sz="1800" dirty="0">
              <a:latin typeface="Candara" panose="020E0502030303020204" pitchFamily="34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None/>
            </a:pPr>
            <a:endParaRPr lang="ru-RU" sz="1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5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311CD-6FEA-7A69-928C-139D162D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Рекомендация по выбору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6DEAA2-D8F1-DB4D-EA06-8D1E1C3C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andara" panose="020E0502030303020204" pitchFamily="34" charset="0"/>
              </a:rPr>
              <a:t>На основании результатов исследования мы рекомендуем использовать внутренние витрины данных (ФИАС, 2ГИС):</a:t>
            </a:r>
          </a:p>
          <a:p>
            <a:r>
              <a:rPr lang="ru-RU" sz="1800" b="1" dirty="0">
                <a:latin typeface="Candara" panose="020E0502030303020204" pitchFamily="34" charset="0"/>
              </a:rPr>
              <a:t>Наиболее точный источник данных </a:t>
            </a:r>
            <a:r>
              <a:rPr lang="ru-RU" sz="1800" dirty="0">
                <a:latin typeface="Candara" panose="020E0502030303020204" pitchFamily="34" charset="0"/>
              </a:rPr>
              <a:t>– витрина </a:t>
            </a:r>
            <a:r>
              <a:rPr lang="ru-RU" sz="1800" b="1" dirty="0">
                <a:latin typeface="Candara" panose="020E0502030303020204" pitchFamily="34" charset="0"/>
              </a:rPr>
              <a:t>ФИАС</a:t>
            </a:r>
            <a:r>
              <a:rPr lang="ru-RU" sz="1800" dirty="0">
                <a:latin typeface="Candara" panose="020E0502030303020204" pitchFamily="34" charset="0"/>
              </a:rPr>
              <a:t>. </a:t>
            </a:r>
          </a:p>
          <a:p>
            <a:r>
              <a:rPr lang="ru-RU" sz="1800" b="1" dirty="0">
                <a:latin typeface="Candara" panose="020E0502030303020204" pitchFamily="34" charset="0"/>
              </a:rPr>
              <a:t>Наиболее детализированный источник данных </a:t>
            </a:r>
            <a:r>
              <a:rPr lang="ru-RU" sz="1800" dirty="0">
                <a:latin typeface="Candara" panose="020E0502030303020204" pitchFamily="34" charset="0"/>
              </a:rPr>
              <a:t>– витрина </a:t>
            </a:r>
            <a:r>
              <a:rPr lang="ru-RU" sz="1800" b="1" dirty="0">
                <a:latin typeface="Candara" panose="020E0502030303020204" pitchFamily="34" charset="0"/>
              </a:rPr>
              <a:t>2ГИС</a:t>
            </a:r>
            <a:r>
              <a:rPr lang="ru-RU" sz="1800" dirty="0">
                <a:latin typeface="Candara" panose="020E0502030303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800" dirty="0">
                <a:latin typeface="Candara" panose="020E0502030303020204" pitchFamily="34" charset="0"/>
              </a:rPr>
              <a:t>Для улучшения точности возможно объединение данных ФИАС и 2ГИС, учитывая, что ФИАС может служить базовым уровнем для проверки присутствия зданий, а 2ГИС — для уточнения типов.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68F0BB-5272-C56F-3105-7142FEFC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7</a:t>
            </a:fld>
            <a:endParaRPr lang="en-UA"/>
          </a:p>
        </p:txBody>
      </p:sp>
      <p:pic>
        <p:nvPicPr>
          <p:cNvPr id="5" name="Объект 5" descr="Изображение выглядит как сердце, День святого Валентина, рисунок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1C506E76-C51B-EAE4-A078-04E031DE8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160" y="4361656"/>
            <a:ext cx="1676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9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27">
            <a:extLst>
              <a:ext uri="{FF2B5EF4-FFF2-40B4-BE49-F238E27FC236}">
                <a16:creationId xmlns:a16="http://schemas.microsoft.com/office/drawing/2014/main" id="{BA583ACD-7630-8368-8B0C-753EF649EAAC}"/>
              </a:ext>
            </a:extLst>
          </p:cNvPr>
          <p:cNvSpPr/>
          <p:nvPr/>
        </p:nvSpPr>
        <p:spPr>
          <a:xfrm>
            <a:off x="4544044" y="2319720"/>
            <a:ext cx="3746516" cy="32276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28575">
            <a:solidFill>
              <a:srgbClr val="8972F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Витрина ФИАС</a:t>
            </a:r>
          </a:p>
        </p:txBody>
      </p:sp>
      <p:sp>
        <p:nvSpPr>
          <p:cNvPr id="13" name="Скругленный прямоугольник 13">
            <a:extLst>
              <a:ext uri="{FF2B5EF4-FFF2-40B4-BE49-F238E27FC236}">
                <a16:creationId xmlns:a16="http://schemas.microsoft.com/office/drawing/2014/main" id="{02C6ED38-EDE9-3F93-2086-967C4FD949CD}"/>
              </a:ext>
            </a:extLst>
          </p:cNvPr>
          <p:cNvSpPr/>
          <p:nvPr/>
        </p:nvSpPr>
        <p:spPr>
          <a:xfrm>
            <a:off x="410440" y="2319720"/>
            <a:ext cx="3582440" cy="322764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  <a:ln w="28575">
            <a:solidFill>
              <a:srgbClr val="BB6DF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Исходный адрес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98B43-C1D2-63C0-4753-07E900BB7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82" y="244797"/>
            <a:ext cx="11781040" cy="1677035"/>
          </a:xfrm>
        </p:spPr>
        <p:txBody>
          <a:bodyPr>
            <a:normAutofit/>
          </a:bodyPr>
          <a:lstStyle/>
          <a:p>
            <a:r>
              <a:rPr lang="ru-RU" sz="3800" dirty="0">
                <a:latin typeface="Georgia" panose="02040502050405020303" pitchFamily="18" charset="0"/>
              </a:rPr>
              <a:t>Инструмент проверки и классификации адресов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E4A433-F29B-2520-16CB-38D34702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8</a:t>
            </a:fld>
            <a:endParaRPr lang="en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301A7-5863-558F-22AD-4B4B7EDECBB6}"/>
              </a:ext>
            </a:extLst>
          </p:cNvPr>
          <p:cNvSpPr txBox="1"/>
          <p:nvPr/>
        </p:nvSpPr>
        <p:spPr>
          <a:xfrm>
            <a:off x="4639302" y="3405820"/>
            <a:ext cx="2360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Здание (сооружение)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8A06D-D63B-21B2-3468-88B08D95C435}"/>
              </a:ext>
            </a:extLst>
          </p:cNvPr>
          <p:cNvSpPr txBox="1"/>
          <p:nvPr/>
        </p:nvSpPr>
        <p:spPr>
          <a:xfrm>
            <a:off x="7431000" y="3408040"/>
            <a:ext cx="62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Дом</a:t>
            </a:r>
            <a:r>
              <a:rPr lang="ru-RU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89164-B531-BF0B-E707-9DDEA6F7695E}"/>
              </a:ext>
            </a:extLst>
          </p:cNvPr>
          <p:cNvSpPr txBox="1"/>
          <p:nvPr/>
        </p:nvSpPr>
        <p:spPr>
          <a:xfrm>
            <a:off x="410440" y="3405820"/>
            <a:ext cx="3619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ЧЕБОКСАРЫ, ГРАЖДАНСКАЯ, 50А </a:t>
            </a:r>
          </a:p>
        </p:txBody>
      </p:sp>
      <p:sp>
        <p:nvSpPr>
          <p:cNvPr id="15" name="Знак ''плюс'' 14">
            <a:extLst>
              <a:ext uri="{FF2B5EF4-FFF2-40B4-BE49-F238E27FC236}">
                <a16:creationId xmlns:a16="http://schemas.microsoft.com/office/drawing/2014/main" id="{FE0E4ED0-8158-70FF-B61C-1D165B3919CD}"/>
              </a:ext>
            </a:extLst>
          </p:cNvPr>
          <p:cNvSpPr/>
          <p:nvPr/>
        </p:nvSpPr>
        <p:spPr>
          <a:xfrm>
            <a:off x="8327382" y="3823780"/>
            <a:ext cx="579120" cy="548640"/>
          </a:xfrm>
          <a:prstGeom prst="mathPlus">
            <a:avLst/>
          </a:prstGeom>
          <a:solidFill>
            <a:srgbClr val="607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нак ''плюс'' 15">
            <a:extLst>
              <a:ext uri="{FF2B5EF4-FFF2-40B4-BE49-F238E27FC236}">
                <a16:creationId xmlns:a16="http://schemas.microsoft.com/office/drawing/2014/main" id="{63A6245C-2B81-7C88-7DAA-E8895B1D4EFF}"/>
              </a:ext>
            </a:extLst>
          </p:cNvPr>
          <p:cNvSpPr/>
          <p:nvPr/>
        </p:nvSpPr>
        <p:spPr>
          <a:xfrm>
            <a:off x="3977640" y="3823780"/>
            <a:ext cx="579120" cy="548640"/>
          </a:xfrm>
          <a:prstGeom prst="mathPlus">
            <a:avLst/>
          </a:prstGeom>
          <a:solidFill>
            <a:srgbClr val="607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нак ''плюс'' 16">
            <a:extLst>
              <a:ext uri="{FF2B5EF4-FFF2-40B4-BE49-F238E27FC236}">
                <a16:creationId xmlns:a16="http://schemas.microsoft.com/office/drawing/2014/main" id="{2C770BD1-81EE-18C0-5FFF-BE58306960B2}"/>
              </a:ext>
            </a:extLst>
          </p:cNvPr>
          <p:cNvSpPr/>
          <p:nvPr/>
        </p:nvSpPr>
        <p:spPr>
          <a:xfrm>
            <a:off x="6987806" y="3372583"/>
            <a:ext cx="438396" cy="435806"/>
          </a:xfrm>
          <a:prstGeom prst="mathPlus">
            <a:avLst/>
          </a:prstGeom>
          <a:solidFill>
            <a:srgbClr val="607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8">
            <a:extLst>
              <a:ext uri="{FF2B5EF4-FFF2-40B4-BE49-F238E27FC236}">
                <a16:creationId xmlns:a16="http://schemas.microsoft.com/office/drawing/2014/main" id="{615E3277-D303-2718-9A9D-E6B5C8DB4908}"/>
              </a:ext>
            </a:extLst>
          </p:cNvPr>
          <p:cNvSpPr/>
          <p:nvPr/>
        </p:nvSpPr>
        <p:spPr>
          <a:xfrm>
            <a:off x="8952000" y="2319720"/>
            <a:ext cx="2935200" cy="3227640"/>
          </a:xfrm>
          <a:prstGeom prst="roundRect">
            <a:avLst>
              <a:gd name="adj" fmla="val 9846"/>
            </a:avLst>
          </a:prstGeom>
          <a:solidFill>
            <a:schemeClr val="accent6">
              <a:lumMod val="20000"/>
              <a:lumOff val="80000"/>
              <a:alpha val="10000"/>
            </a:schemeClr>
          </a:solidFill>
          <a:ln w="28575">
            <a:solidFill>
              <a:srgbClr val="02C5C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Витрина 2ГИС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387A1-051B-642D-1D23-86C1F40407CE}"/>
              </a:ext>
            </a:extLst>
          </p:cNvPr>
          <p:cNvSpPr txBox="1"/>
          <p:nvPr/>
        </p:nvSpPr>
        <p:spPr>
          <a:xfrm>
            <a:off x="8952000" y="3403029"/>
            <a:ext cx="2981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Административное здание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F6FE30-CE95-3DC3-4027-884C395896F2}"/>
              </a:ext>
            </a:extLst>
          </p:cNvPr>
          <p:cNvSpPr txBox="1"/>
          <p:nvPr/>
        </p:nvSpPr>
        <p:spPr>
          <a:xfrm>
            <a:off x="410440" y="4152085"/>
            <a:ext cx="371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МОСКВА, ЧЕРКИЗОВСКАЯ М., Д. 7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D4D32-7842-01EE-5D1A-068ECEAC18BB}"/>
              </a:ext>
            </a:extLst>
          </p:cNvPr>
          <p:cNvSpPr txBox="1"/>
          <p:nvPr/>
        </p:nvSpPr>
        <p:spPr>
          <a:xfrm>
            <a:off x="4639302" y="4120468"/>
            <a:ext cx="2360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Здание (сооружение)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40273B-8DE3-68B2-5CF4-E85B62FD7C8B}"/>
              </a:ext>
            </a:extLst>
          </p:cNvPr>
          <p:cNvSpPr txBox="1"/>
          <p:nvPr/>
        </p:nvSpPr>
        <p:spPr>
          <a:xfrm>
            <a:off x="7431000" y="4122688"/>
            <a:ext cx="62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Дом</a:t>
            </a:r>
            <a:r>
              <a:rPr lang="ru-RU" b="1" dirty="0"/>
              <a:t> </a:t>
            </a:r>
          </a:p>
        </p:txBody>
      </p:sp>
      <p:sp>
        <p:nvSpPr>
          <p:cNvPr id="25" name="Знак ''плюс'' 24">
            <a:extLst>
              <a:ext uri="{FF2B5EF4-FFF2-40B4-BE49-F238E27FC236}">
                <a16:creationId xmlns:a16="http://schemas.microsoft.com/office/drawing/2014/main" id="{1D3237B9-19BA-6367-9612-8E20A899F79D}"/>
              </a:ext>
            </a:extLst>
          </p:cNvPr>
          <p:cNvSpPr/>
          <p:nvPr/>
        </p:nvSpPr>
        <p:spPr>
          <a:xfrm>
            <a:off x="6987806" y="4087231"/>
            <a:ext cx="438396" cy="435806"/>
          </a:xfrm>
          <a:prstGeom prst="mathPlus">
            <a:avLst/>
          </a:prstGeom>
          <a:solidFill>
            <a:srgbClr val="607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5F61A-14B9-F8C1-3BBE-50B412F1CD19}"/>
              </a:ext>
            </a:extLst>
          </p:cNvPr>
          <p:cNvSpPr txBox="1"/>
          <p:nvPr/>
        </p:nvSpPr>
        <p:spPr>
          <a:xfrm>
            <a:off x="10127760" y="4087231"/>
            <a:ext cx="62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ВУЗ</a:t>
            </a:r>
            <a:r>
              <a:rPr lang="ru-RU" b="1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3D81DC-E2A0-2C81-003A-8B31F338C274}"/>
              </a:ext>
            </a:extLst>
          </p:cNvPr>
          <p:cNvSpPr txBox="1"/>
          <p:nvPr/>
        </p:nvSpPr>
        <p:spPr>
          <a:xfrm>
            <a:off x="689840" y="4849722"/>
            <a:ext cx="302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АБАКАН, КРЫЛОВА, Д. 77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547FA-4045-86A4-0A59-733C559DC5E3}"/>
              </a:ext>
            </a:extLst>
          </p:cNvPr>
          <p:cNvSpPr txBox="1"/>
          <p:nvPr/>
        </p:nvSpPr>
        <p:spPr>
          <a:xfrm>
            <a:off x="4654320" y="4859032"/>
            <a:ext cx="2360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Здание (сооружение)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1AEEF5-2A18-6C48-2AA2-A70A0F1F1A55}"/>
              </a:ext>
            </a:extLst>
          </p:cNvPr>
          <p:cNvSpPr txBox="1"/>
          <p:nvPr/>
        </p:nvSpPr>
        <p:spPr>
          <a:xfrm>
            <a:off x="7446018" y="4861252"/>
            <a:ext cx="62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Дом</a:t>
            </a:r>
            <a:r>
              <a:rPr lang="ru-RU" b="1" dirty="0"/>
              <a:t> </a:t>
            </a:r>
          </a:p>
        </p:txBody>
      </p:sp>
      <p:sp>
        <p:nvSpPr>
          <p:cNvPr id="31" name="Знак ''плюс'' 30">
            <a:extLst>
              <a:ext uri="{FF2B5EF4-FFF2-40B4-BE49-F238E27FC236}">
                <a16:creationId xmlns:a16="http://schemas.microsoft.com/office/drawing/2014/main" id="{E99A1934-96B3-B4D8-F6ED-DC36925D9C98}"/>
              </a:ext>
            </a:extLst>
          </p:cNvPr>
          <p:cNvSpPr/>
          <p:nvPr/>
        </p:nvSpPr>
        <p:spPr>
          <a:xfrm>
            <a:off x="7002824" y="4825795"/>
            <a:ext cx="438396" cy="435806"/>
          </a:xfrm>
          <a:prstGeom prst="mathPlus">
            <a:avLst/>
          </a:prstGeom>
          <a:solidFill>
            <a:srgbClr val="607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F35E7-F1F8-D2DE-AE6D-710D6CE4E05C}"/>
              </a:ext>
            </a:extLst>
          </p:cNvPr>
          <p:cNvSpPr txBox="1"/>
          <p:nvPr/>
        </p:nvSpPr>
        <p:spPr>
          <a:xfrm>
            <a:off x="9789724" y="4825795"/>
            <a:ext cx="147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ndara" panose="020E0502030303020204" pitchFamily="34" charset="0"/>
              </a:rPr>
              <a:t>Жилой дом</a:t>
            </a:r>
            <a:r>
              <a:rPr lang="ru-R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958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CA5A6-9375-7B3B-D07F-D9D5D647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Планы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53BEC8-6FAA-04BB-6C5B-51ADC674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Candara" panose="020E0502030303020204" pitchFamily="34" charset="0"/>
              </a:rPr>
              <a:t>Проработать вопрос интеграции инструмента в </a:t>
            </a:r>
            <a:r>
              <a:rPr lang="en-US" sz="3600" dirty="0">
                <a:latin typeface="Candara" panose="020E0502030303020204" pitchFamily="34" charset="0"/>
              </a:rPr>
              <a:t>AI-</a:t>
            </a:r>
            <a:r>
              <a:rPr lang="ru-RU" sz="3600" dirty="0">
                <a:latin typeface="Candara" panose="020E0502030303020204" pitchFamily="34" charset="0"/>
              </a:rPr>
              <a:t>помощник ЦК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5055BA-F1BC-125F-7F00-7AD86301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9</a:t>
            </a:fld>
            <a:endParaRPr lang="en-UA"/>
          </a:p>
        </p:txBody>
      </p:sp>
      <p:pic>
        <p:nvPicPr>
          <p:cNvPr id="6" name="Рисунок 5" descr="Изображение выглядит как мультфильм, иллюстрация, График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073E90AC-C816-A444-C25D-3C2B5A58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031" y="2778760"/>
            <a:ext cx="3686986" cy="35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5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6463</TotalTime>
  <Words>688</Words>
  <Application>Microsoft Office PowerPoint</Application>
  <PresentationFormat>Широкоэкранный</PresentationFormat>
  <Paragraphs>108</Paragraphs>
  <Slides>10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Bahnschrift Condensed</vt:lpstr>
      <vt:lpstr>Calibri</vt:lpstr>
      <vt:lpstr>Calibri Light</vt:lpstr>
      <vt:lpstr>Candara</vt:lpstr>
      <vt:lpstr>Georgia</vt:lpstr>
      <vt:lpstr>Office Theme</vt:lpstr>
      <vt:lpstr>Закрытие RND/I спринта:  Разработка инструмента проверки и классификации адресов</vt:lpstr>
      <vt:lpstr>Разработка инструмента проверки и классификации адресов</vt:lpstr>
      <vt:lpstr>Предпосылки</vt:lpstr>
      <vt:lpstr>Пути решения</vt:lpstr>
      <vt:lpstr>Структура решения</vt:lpstr>
      <vt:lpstr>Исследование точности данных</vt:lpstr>
      <vt:lpstr>Рекомендация по выбору данных</vt:lpstr>
      <vt:lpstr>Инструмент проверки и классификации адресов</vt:lpstr>
      <vt:lpstr>Планы</vt:lpstr>
      <vt:lpstr>Команда спринта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ARARAT ISRAELYAN</cp:lastModifiedBy>
  <cp:revision>77</cp:revision>
  <dcterms:created xsi:type="dcterms:W3CDTF">2022-01-31T14:30:21Z</dcterms:created>
  <dcterms:modified xsi:type="dcterms:W3CDTF">2024-12-08T16:39:39Z</dcterms:modified>
</cp:coreProperties>
</file>